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71" r:id="rId7"/>
    <p:sldId id="270" r:id="rId8"/>
    <p:sldId id="272" r:id="rId9"/>
    <p:sldId id="261" r:id="rId10"/>
    <p:sldId id="273" r:id="rId11"/>
    <p:sldId id="269" r:id="rId1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66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66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66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66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66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66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66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66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66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3366"/>
        </a:fontRef>
        <a:srgbClr val="0033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CD2"/>
          </a:solidFill>
        </a:fill>
      </a:tcStyle>
    </a:wholeTbl>
    <a:band2H>
      <a:tcTxStyle/>
      <a:tcStyle>
        <a:tcBdr/>
        <a:fill>
          <a:solidFill>
            <a:srgbClr val="E6E7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36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36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366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3366"/>
        </a:fontRef>
        <a:srgbClr val="0033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D5CB"/>
          </a:solidFill>
        </a:fill>
      </a:tcStyle>
    </a:wholeTbl>
    <a:band2H>
      <a:tcTxStyle/>
      <a:tcStyle>
        <a:tcBdr/>
        <a:fill>
          <a:solidFill>
            <a:srgbClr val="FDEB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3366"/>
        </a:fontRef>
        <a:srgbClr val="0033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4"/>
          </a:solidFill>
        </a:fill>
      </a:tcStyle>
    </a:wholeTbl>
    <a:band2H>
      <a:tcTxStyle/>
      <a:tcStyle>
        <a:tcBdr/>
        <a:fill>
          <a:solidFill>
            <a:srgbClr val="E6EA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3366"/>
        </a:fontRef>
        <a:srgbClr val="0033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ECA"/>
          </a:solidFill>
        </a:fill>
      </a:tcStyle>
    </a:wholeTbl>
    <a:band2H>
      <a:tcTxStyle/>
      <a:tcStyle>
        <a:tcBdr/>
        <a:fill>
          <a:solidFill>
            <a:srgbClr val="FFF7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3366"/>
        </a:fontRef>
        <a:srgbClr val="0033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3366"/>
        </a:fontRef>
        <a:srgbClr val="0033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3366"/>
              </a:solidFill>
              <a:prstDash val="solid"/>
              <a:round/>
            </a:ln>
          </a:top>
          <a:bottom>
            <a:ln w="25400" cap="flat">
              <a:solidFill>
                <a:srgbClr val="0033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3366"/>
              </a:solidFill>
              <a:prstDash val="solid"/>
              <a:round/>
            </a:ln>
          </a:top>
          <a:bottom>
            <a:ln w="25400" cap="flat">
              <a:solidFill>
                <a:srgbClr val="0033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3366"/>
        </a:fontRef>
        <a:srgbClr val="003366"/>
      </a:tcTxStyle>
      <a:tcStyle>
        <a:tcBdr>
          <a:left>
            <a:ln w="12700" cap="flat">
              <a:solidFill>
                <a:srgbClr val="003366"/>
              </a:solidFill>
              <a:prstDash val="solid"/>
              <a:round/>
            </a:ln>
          </a:left>
          <a:right>
            <a:ln w="12700" cap="flat">
              <a:solidFill>
                <a:srgbClr val="003366"/>
              </a:solidFill>
              <a:prstDash val="solid"/>
              <a:round/>
            </a:ln>
          </a:right>
          <a:top>
            <a:ln w="12700" cap="flat">
              <a:solidFill>
                <a:srgbClr val="003366"/>
              </a:solidFill>
              <a:prstDash val="solid"/>
              <a:round/>
            </a:ln>
          </a:top>
          <a:bottom>
            <a:ln w="12700" cap="flat">
              <a:solidFill>
                <a:srgbClr val="003366"/>
              </a:solidFill>
              <a:prstDash val="solid"/>
              <a:round/>
            </a:ln>
          </a:bottom>
          <a:insideH>
            <a:ln w="12700" cap="flat">
              <a:solidFill>
                <a:srgbClr val="003366"/>
              </a:solidFill>
              <a:prstDash val="solid"/>
              <a:round/>
            </a:ln>
          </a:insideH>
          <a:insideV>
            <a:ln w="12700" cap="flat">
              <a:solidFill>
                <a:srgbClr val="003366"/>
              </a:solidFill>
              <a:prstDash val="solid"/>
              <a:round/>
            </a:ln>
          </a:insideV>
        </a:tcBdr>
        <a:fill>
          <a:solidFill>
            <a:srgbClr val="00336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3366"/>
        </a:fontRef>
        <a:srgbClr val="003366"/>
      </a:tcTxStyle>
      <a:tcStyle>
        <a:tcBdr>
          <a:left>
            <a:ln w="12700" cap="flat">
              <a:solidFill>
                <a:srgbClr val="003366"/>
              </a:solidFill>
              <a:prstDash val="solid"/>
              <a:round/>
            </a:ln>
          </a:left>
          <a:right>
            <a:ln w="12700" cap="flat">
              <a:solidFill>
                <a:srgbClr val="003366"/>
              </a:solidFill>
              <a:prstDash val="solid"/>
              <a:round/>
            </a:ln>
          </a:right>
          <a:top>
            <a:ln w="12700" cap="flat">
              <a:solidFill>
                <a:srgbClr val="003366"/>
              </a:solidFill>
              <a:prstDash val="solid"/>
              <a:round/>
            </a:ln>
          </a:top>
          <a:bottom>
            <a:ln w="12700" cap="flat">
              <a:solidFill>
                <a:srgbClr val="003366"/>
              </a:solidFill>
              <a:prstDash val="solid"/>
              <a:round/>
            </a:ln>
          </a:bottom>
          <a:insideH>
            <a:ln w="12700" cap="flat">
              <a:solidFill>
                <a:srgbClr val="003366"/>
              </a:solidFill>
              <a:prstDash val="solid"/>
              <a:round/>
            </a:ln>
          </a:insideH>
          <a:insideV>
            <a:ln w="12700" cap="flat">
              <a:solidFill>
                <a:srgbClr val="003366"/>
              </a:solidFill>
              <a:prstDash val="solid"/>
              <a:round/>
            </a:ln>
          </a:insideV>
        </a:tcBdr>
        <a:fill>
          <a:solidFill>
            <a:srgbClr val="003366">
              <a:alpha val="20000"/>
            </a:srgbClr>
          </a:solidFill>
        </a:fill>
      </a:tcStyle>
    </a:firstCol>
    <a:lastRow>
      <a:tcTxStyle b="on" i="off">
        <a:fontRef idx="major">
          <a:srgbClr val="003366"/>
        </a:fontRef>
        <a:srgbClr val="003366"/>
      </a:tcTxStyle>
      <a:tcStyle>
        <a:tcBdr>
          <a:left>
            <a:ln w="12700" cap="flat">
              <a:solidFill>
                <a:srgbClr val="003366"/>
              </a:solidFill>
              <a:prstDash val="solid"/>
              <a:round/>
            </a:ln>
          </a:left>
          <a:right>
            <a:ln w="12700" cap="flat">
              <a:solidFill>
                <a:srgbClr val="003366"/>
              </a:solidFill>
              <a:prstDash val="solid"/>
              <a:round/>
            </a:ln>
          </a:right>
          <a:top>
            <a:ln w="50800" cap="flat">
              <a:solidFill>
                <a:srgbClr val="003366"/>
              </a:solidFill>
              <a:prstDash val="solid"/>
              <a:round/>
            </a:ln>
          </a:top>
          <a:bottom>
            <a:ln w="12700" cap="flat">
              <a:solidFill>
                <a:srgbClr val="003366"/>
              </a:solidFill>
              <a:prstDash val="solid"/>
              <a:round/>
            </a:ln>
          </a:bottom>
          <a:insideH>
            <a:ln w="12700" cap="flat">
              <a:solidFill>
                <a:srgbClr val="003366"/>
              </a:solidFill>
              <a:prstDash val="solid"/>
              <a:round/>
            </a:ln>
          </a:insideH>
          <a:insideV>
            <a:ln w="12700" cap="flat">
              <a:solidFill>
                <a:srgbClr val="00336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3366"/>
        </a:fontRef>
        <a:srgbClr val="003366"/>
      </a:tcTxStyle>
      <a:tcStyle>
        <a:tcBdr>
          <a:left>
            <a:ln w="12700" cap="flat">
              <a:solidFill>
                <a:srgbClr val="003366"/>
              </a:solidFill>
              <a:prstDash val="solid"/>
              <a:round/>
            </a:ln>
          </a:left>
          <a:right>
            <a:ln w="12700" cap="flat">
              <a:solidFill>
                <a:srgbClr val="003366"/>
              </a:solidFill>
              <a:prstDash val="solid"/>
              <a:round/>
            </a:ln>
          </a:right>
          <a:top>
            <a:ln w="12700" cap="flat">
              <a:solidFill>
                <a:srgbClr val="003366"/>
              </a:solidFill>
              <a:prstDash val="solid"/>
              <a:round/>
            </a:ln>
          </a:top>
          <a:bottom>
            <a:ln w="25400" cap="flat">
              <a:solidFill>
                <a:srgbClr val="003366"/>
              </a:solidFill>
              <a:prstDash val="solid"/>
              <a:round/>
            </a:ln>
          </a:bottom>
          <a:insideH>
            <a:ln w="12700" cap="flat">
              <a:solidFill>
                <a:srgbClr val="003366"/>
              </a:solidFill>
              <a:prstDash val="solid"/>
              <a:round/>
            </a:ln>
          </a:insideH>
          <a:insideV>
            <a:ln w="12700" cap="flat">
              <a:solidFill>
                <a:srgbClr val="00336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144" autoAdjust="0"/>
    <p:restoredTop sz="94719"/>
  </p:normalViewPr>
  <p:slideViewPr>
    <p:cSldViewPr snapToGrid="0">
      <p:cViewPr varScale="1">
        <p:scale>
          <a:sx n="42" d="100"/>
          <a:sy n="42" d="100"/>
        </p:scale>
        <p:origin x="40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solidFill>
          <a:srgbClr val="003366"/>
        </a:solidFill>
        <a:latin typeface="+mj-lt"/>
        <a:ea typeface="+mj-ea"/>
        <a:cs typeface="+mj-cs"/>
        <a:sym typeface="Calibri"/>
      </a:defRPr>
    </a:lvl1pPr>
    <a:lvl2pPr indent="228600" latinLnBrk="0">
      <a:defRPr sz="1200">
        <a:solidFill>
          <a:srgbClr val="003366"/>
        </a:solidFill>
        <a:latin typeface="+mj-lt"/>
        <a:ea typeface="+mj-ea"/>
        <a:cs typeface="+mj-cs"/>
        <a:sym typeface="Calibri"/>
      </a:defRPr>
    </a:lvl2pPr>
    <a:lvl3pPr indent="457200" latinLnBrk="0">
      <a:defRPr sz="1200">
        <a:solidFill>
          <a:srgbClr val="003366"/>
        </a:solidFill>
        <a:latin typeface="+mj-lt"/>
        <a:ea typeface="+mj-ea"/>
        <a:cs typeface="+mj-cs"/>
        <a:sym typeface="Calibri"/>
      </a:defRPr>
    </a:lvl3pPr>
    <a:lvl4pPr indent="685800" latinLnBrk="0">
      <a:defRPr sz="1200">
        <a:solidFill>
          <a:srgbClr val="003366"/>
        </a:solidFill>
        <a:latin typeface="+mj-lt"/>
        <a:ea typeface="+mj-ea"/>
        <a:cs typeface="+mj-cs"/>
        <a:sym typeface="Calibri"/>
      </a:defRPr>
    </a:lvl4pPr>
    <a:lvl5pPr indent="914400" latinLnBrk="0">
      <a:defRPr sz="1200">
        <a:solidFill>
          <a:srgbClr val="003366"/>
        </a:solidFill>
        <a:latin typeface="+mj-lt"/>
        <a:ea typeface="+mj-ea"/>
        <a:cs typeface="+mj-cs"/>
        <a:sym typeface="Calibri"/>
      </a:defRPr>
    </a:lvl5pPr>
    <a:lvl6pPr indent="1143000" latinLnBrk="0">
      <a:defRPr sz="1200">
        <a:solidFill>
          <a:srgbClr val="003366"/>
        </a:solidFill>
        <a:latin typeface="+mj-lt"/>
        <a:ea typeface="+mj-ea"/>
        <a:cs typeface="+mj-cs"/>
        <a:sym typeface="Calibri"/>
      </a:defRPr>
    </a:lvl6pPr>
    <a:lvl7pPr indent="1371600" latinLnBrk="0">
      <a:defRPr sz="1200">
        <a:solidFill>
          <a:srgbClr val="003366"/>
        </a:solidFill>
        <a:latin typeface="+mj-lt"/>
        <a:ea typeface="+mj-ea"/>
        <a:cs typeface="+mj-cs"/>
        <a:sym typeface="Calibri"/>
      </a:defRPr>
    </a:lvl7pPr>
    <a:lvl8pPr indent="1600200" latinLnBrk="0">
      <a:defRPr sz="1200">
        <a:solidFill>
          <a:srgbClr val="003366"/>
        </a:solidFill>
        <a:latin typeface="+mj-lt"/>
        <a:ea typeface="+mj-ea"/>
        <a:cs typeface="+mj-cs"/>
        <a:sym typeface="Calibri"/>
      </a:defRPr>
    </a:lvl8pPr>
    <a:lvl9pPr indent="1828800" latinLnBrk="0">
      <a:defRPr sz="1200">
        <a:solidFill>
          <a:srgbClr val="003366"/>
        </a:solidFill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/>
          <p:nvPr/>
        </p:nvSpPr>
        <p:spPr>
          <a:xfrm>
            <a:off x="-101205" y="-55564"/>
            <a:ext cx="12345593" cy="7122319"/>
          </a:xfrm>
          <a:prstGeom prst="rect">
            <a:avLst/>
          </a:prstGeom>
          <a:solidFill>
            <a:srgbClr val="182A5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HEADER"/>
          <p:cNvSpPr txBox="1">
            <a:spLocks noGrp="1"/>
          </p:cNvSpPr>
          <p:nvPr>
            <p:ph type="title" hasCustomPrompt="1"/>
          </p:nvPr>
        </p:nvSpPr>
        <p:spPr>
          <a:xfrm>
            <a:off x="1523999" y="1563290"/>
            <a:ext cx="9144001" cy="1835151"/>
          </a:xfrm>
          <a:prstGeom prst="rect">
            <a:avLst/>
          </a:prstGeom>
        </p:spPr>
        <p:txBody>
          <a:bodyPr anchor="t"/>
          <a:lstStyle>
            <a:lvl1pPr>
              <a:defRPr sz="6000"/>
            </a:lvl1pPr>
          </a:lstStyle>
          <a:p>
            <a:r>
              <a:t>HEADER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3999" y="3410346"/>
            <a:ext cx="9144001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Subheader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502" y="6054090"/>
            <a:ext cx="7452995" cy="36322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667462" cy="9790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831850" y="550405"/>
            <a:ext cx="10515600" cy="2852738"/>
          </a:xfrm>
          <a:prstGeom prst="rect">
            <a:avLst/>
          </a:prstGeom>
        </p:spPr>
        <p:txBody>
          <a:bodyPr anchor="t"/>
          <a:lstStyle>
            <a:lvl1pPr>
              <a:defRPr sz="6000">
                <a:solidFill>
                  <a:srgbClr val="00336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3430130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D9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D9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D9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D9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D9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35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502" y="6054090"/>
            <a:ext cx="7452995" cy="36322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4"/>
            <a:ext cx="5181600" cy="42629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4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6464300"/>
            <a:ext cx="11353800" cy="3937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839787" y="2635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579562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solidFill>
                  <a:schemeClr val="accent3"/>
                </a:solidFill>
              </a:defRPr>
            </a:lvl1pPr>
            <a:lvl2pPr marL="0" indent="457200">
              <a:buSzTx/>
              <a:buFontTx/>
              <a:buNone/>
              <a:defRPr sz="2400" b="1">
                <a:solidFill>
                  <a:schemeClr val="accent3"/>
                </a:solidFill>
              </a:defRPr>
            </a:lvl2pPr>
            <a:lvl3pPr marL="0" indent="914400">
              <a:buSzTx/>
              <a:buFontTx/>
              <a:buNone/>
              <a:defRPr sz="2400" b="1">
                <a:solidFill>
                  <a:schemeClr val="accent3"/>
                </a:solidFill>
              </a:defRPr>
            </a:lvl3pPr>
            <a:lvl4pPr marL="0" indent="1371600">
              <a:buSzTx/>
              <a:buFontTx/>
              <a:buNone/>
              <a:defRPr sz="2400" b="1">
                <a:solidFill>
                  <a:schemeClr val="accent3"/>
                </a:solidFill>
              </a:defRPr>
            </a:lvl4pPr>
            <a:lvl5pPr marL="0" indent="1828800">
              <a:buSzTx/>
              <a:buFontTx/>
              <a:buNone/>
              <a:defRPr sz="24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579562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>
                <a:solidFill>
                  <a:schemeClr val="accent3"/>
                </a:solidFill>
              </a:defRPr>
            </a:pPr>
            <a:r>
              <a:rPr lang="en-US"/>
              <a:t>Click to edit Master text styles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75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502" y="6054090"/>
            <a:ext cx="7452995" cy="36322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65761" y="627865"/>
            <a:ext cx="4548530" cy="82391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299723" y="635486"/>
            <a:ext cx="4546579" cy="823913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2400" b="1"/>
            </a:pPr>
            <a:r>
              <a:rPr lang="en-US"/>
              <a:t>Click to edit Master text styles</a:t>
            </a:r>
          </a:p>
        </p:txBody>
      </p:sp>
      <p:sp>
        <p:nvSpPr>
          <p:cNvPr id="86" name="Picture Placeholder 30"/>
          <p:cNvSpPr>
            <a:spLocks noGrp="1"/>
          </p:cNvSpPr>
          <p:nvPr>
            <p:ph type="pic" sz="quarter" idx="22"/>
          </p:nvPr>
        </p:nvSpPr>
        <p:spPr>
          <a:xfrm>
            <a:off x="1465761" y="1566484"/>
            <a:ext cx="4548530" cy="30213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7" name="Picture Placeholder 30"/>
          <p:cNvSpPr>
            <a:spLocks noGrp="1"/>
          </p:cNvSpPr>
          <p:nvPr>
            <p:ph type="pic" sz="quarter" idx="23"/>
          </p:nvPr>
        </p:nvSpPr>
        <p:spPr>
          <a:xfrm>
            <a:off x="6299722" y="1566484"/>
            <a:ext cx="4548530" cy="30213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8" name="Picture Placeholder 33"/>
          <p:cNvSpPr>
            <a:spLocks noGrp="1"/>
          </p:cNvSpPr>
          <p:nvPr>
            <p:ph type="pic" sz="quarter" idx="24"/>
          </p:nvPr>
        </p:nvSpPr>
        <p:spPr>
          <a:xfrm>
            <a:off x="1465761" y="4702586"/>
            <a:ext cx="2208168" cy="149383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9" name="Picture Placeholder 33"/>
          <p:cNvSpPr>
            <a:spLocks noGrp="1"/>
          </p:cNvSpPr>
          <p:nvPr>
            <p:ph type="pic" sz="quarter" idx="25"/>
          </p:nvPr>
        </p:nvSpPr>
        <p:spPr>
          <a:xfrm>
            <a:off x="3806123" y="4702586"/>
            <a:ext cx="2208168" cy="149383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90" name="Picture Placeholder 33"/>
          <p:cNvSpPr>
            <a:spLocks noGrp="1"/>
          </p:cNvSpPr>
          <p:nvPr>
            <p:ph type="pic" sz="quarter" idx="26"/>
          </p:nvPr>
        </p:nvSpPr>
        <p:spPr>
          <a:xfrm>
            <a:off x="6297772" y="4702586"/>
            <a:ext cx="2208168" cy="149383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91" name="Picture Placeholder 33"/>
          <p:cNvSpPr>
            <a:spLocks noGrp="1"/>
          </p:cNvSpPr>
          <p:nvPr>
            <p:ph type="pic" sz="quarter" idx="27"/>
          </p:nvPr>
        </p:nvSpPr>
        <p:spPr>
          <a:xfrm>
            <a:off x="8638133" y="4702586"/>
            <a:ext cx="2208168" cy="149383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pic>
        <p:nvPicPr>
          <p:cNvPr id="92" name="Picture 21" descr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Picture 22" descr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 algn="l">
              <a:defRPr sz="3200">
                <a:latin typeface="Arial MT Black"/>
                <a:ea typeface="Arial MT Black"/>
                <a:cs typeface="Arial MT Black"/>
                <a:sym typeface="Arial MT Black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9673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97349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en-US"/>
              <a:t>Click to edit Master text styles</a:t>
            </a:r>
          </a:p>
        </p:txBody>
      </p:sp>
      <p:pic>
        <p:nvPicPr>
          <p:cNvPr id="104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icture 13" descr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6464300"/>
            <a:ext cx="11353801" cy="3937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 algn="l">
              <a:defRPr sz="3200">
                <a:latin typeface="Arial MT Black"/>
                <a:ea typeface="Arial MT Black"/>
                <a:cs typeface="Arial MT Black"/>
                <a:sym typeface="Arial MT Black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72757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657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116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icture 13" descr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" y="0"/>
            <a:ext cx="11353801" cy="3937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79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marR="0" indent="0" algn="ctr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8B7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8B7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8B7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8B7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8B7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8B7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8B7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8B7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8B7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466"/>
          </a:solidFill>
          <a:uFillTx/>
          <a:latin typeface="Arial"/>
          <a:ea typeface="Arial"/>
          <a:cs typeface="Arial"/>
          <a:sym typeface="Arial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466"/>
          </a:solidFill>
          <a:uFillTx/>
          <a:latin typeface="Arial"/>
          <a:ea typeface="Arial"/>
          <a:cs typeface="Arial"/>
          <a:sym typeface="Arial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466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466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466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466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466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466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466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nonsa.pl/wiki/Proble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2"/>
          <p:cNvSpPr txBox="1">
            <a:spLocks noGrp="1"/>
          </p:cNvSpPr>
          <p:nvPr>
            <p:ph type="ctrTitle"/>
          </p:nvPr>
        </p:nvSpPr>
        <p:spPr>
          <a:xfrm>
            <a:off x="1524000" y="1960399"/>
            <a:ext cx="9144000" cy="10239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Task Management Application</a:t>
            </a:r>
          </a:p>
        </p:txBody>
      </p:sp>
      <p:sp>
        <p:nvSpPr>
          <p:cNvPr id="128" name="Subtitle 3"/>
          <p:cNvSpPr txBox="1">
            <a:spLocks noGrp="1"/>
          </p:cNvSpPr>
          <p:nvPr>
            <p:ph type="subTitle" sz="quarter" idx="1"/>
          </p:nvPr>
        </p:nvSpPr>
        <p:spPr>
          <a:xfrm>
            <a:off x="1523999" y="3618186"/>
            <a:ext cx="9144001" cy="209851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Team Members:</a:t>
            </a:r>
          </a:p>
          <a:p>
            <a:r>
              <a:rPr lang="en-US" dirty="0"/>
              <a:t>1. Javier Rojas Garcia</a:t>
            </a:r>
          </a:p>
          <a:p>
            <a:r>
              <a:rPr lang="en-US" dirty="0"/>
              <a:t>2. Maya Harvey</a:t>
            </a:r>
            <a:endParaRPr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DAA3721-C441-1D5B-E5D9-233E1E8E6DB4}"/>
              </a:ext>
            </a:extLst>
          </p:cNvPr>
          <p:cNvSpPr txBox="1">
            <a:spLocks/>
          </p:cNvSpPr>
          <p:nvPr/>
        </p:nvSpPr>
        <p:spPr>
          <a:xfrm>
            <a:off x="1524000" y="809749"/>
            <a:ext cx="9144000" cy="1023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F8B7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F8B7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F8B7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F8B7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F8B7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F8B7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F8B7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F8B7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F8B7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CS 212 Group Project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803936" y="1991522"/>
            <a:ext cx="10122604" cy="419271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58277" indent="-258277" defTabSz="841247">
              <a:spcBef>
                <a:spcPts val="900"/>
              </a:spcBef>
              <a:buFontTx/>
              <a:defRPr sz="2576"/>
            </a:pPr>
            <a:endParaRPr lang="en-US" sz="2130" dirty="0"/>
          </a:p>
          <a:p>
            <a:pPr marL="258277" indent="-258277" defTabSz="841247">
              <a:spcBef>
                <a:spcPts val="900"/>
              </a:spcBef>
              <a:buFontTx/>
              <a:defRPr sz="2576"/>
            </a:pPr>
            <a:r>
              <a:rPr lang="en-US" sz="21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When making the sorting feature, unsure of how to make an event listener for the dropdown option. </a:t>
            </a:r>
          </a:p>
          <a:p>
            <a:pPr marL="753577" lvl="1" indent="-258277" defTabSz="841247">
              <a:spcBef>
                <a:spcPts val="900"/>
              </a:spcBef>
              <a:buFontTx/>
              <a:defRPr sz="2576"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1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ssigned a value to each of the options provided, and added a listener to the dropdown if it was changed, and made an if statement depending on the value of what it was changed to.</a:t>
            </a:r>
            <a:endParaRPr lang="en-US" sz="2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8277" indent="-258277" defTabSz="841247">
              <a:spcBef>
                <a:spcPts val="900"/>
              </a:spcBef>
              <a:buFontTx/>
              <a:defRPr sz="2576"/>
            </a:pPr>
            <a:r>
              <a:rPr lang="en-US" sz="21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Complexity in updating the sorting logic to handle multiple criteria due date and priority and ensuring user interface</a:t>
            </a:r>
          </a:p>
          <a:p>
            <a:pPr marL="753577" lvl="1" indent="-258277" defTabSz="841247">
              <a:spcBef>
                <a:spcPts val="900"/>
              </a:spcBef>
              <a:buFontTx/>
              <a:defRPr sz="2576"/>
            </a:pPr>
            <a:r>
              <a:rPr lang="en-US" sz="21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Enhance the sorting function to compare tasks based on due date first, and if dates are equal, compare by priority. </a:t>
            </a:r>
            <a:endParaRPr sz="2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" name="Title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856432" cy="979014"/>
          </a:xfrm>
          <a:prstGeom prst="rect">
            <a:avLst/>
          </a:prstGeom>
        </p:spPr>
        <p:txBody>
          <a:bodyPr/>
          <a:lstStyle>
            <a:lvl1pPr algn="l">
              <a:defRPr sz="4600"/>
            </a:lvl1pPr>
          </a:lstStyle>
          <a:p>
            <a:r>
              <a:rPr lang="en-US" dirty="0"/>
              <a:t>Challenges &amp; Solutions Contd.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088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2"/>
          <p:cNvSpPr txBox="1">
            <a:spLocks noGrp="1"/>
          </p:cNvSpPr>
          <p:nvPr>
            <p:ph type="ctrTitle"/>
          </p:nvPr>
        </p:nvSpPr>
        <p:spPr>
          <a:xfrm>
            <a:off x="1524000" y="2338084"/>
            <a:ext cx="9144000" cy="19210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Demonstration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20" descr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364"/>
            <a:ext cx="11353800" cy="1244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Title 3"/>
          <p:cNvSpPr txBox="1">
            <a:spLocks noGrp="1"/>
          </p:cNvSpPr>
          <p:nvPr>
            <p:ph type="title"/>
          </p:nvPr>
        </p:nvSpPr>
        <p:spPr>
          <a:xfrm>
            <a:off x="838200" y="372158"/>
            <a:ext cx="10515600" cy="979015"/>
          </a:xfrm>
          <a:prstGeom prst="rect">
            <a:avLst/>
          </a:prstGeom>
        </p:spPr>
        <p:txBody>
          <a:bodyPr/>
          <a:lstStyle>
            <a:lvl1pPr algn="l">
              <a:defRPr sz="4600"/>
            </a:lvl1pPr>
          </a:lstStyle>
          <a:p>
            <a:r>
              <a:rPr dirty="0"/>
              <a:t>Agenda</a:t>
            </a:r>
          </a:p>
        </p:txBody>
      </p:sp>
      <p:grpSp>
        <p:nvGrpSpPr>
          <p:cNvPr id="144" name="Google Shape;750;p16"/>
          <p:cNvGrpSpPr/>
          <p:nvPr/>
        </p:nvGrpSpPr>
        <p:grpSpPr>
          <a:xfrm>
            <a:off x="3260673" y="4754489"/>
            <a:ext cx="5670655" cy="882912"/>
            <a:chOff x="34" y="34"/>
            <a:chExt cx="5670653" cy="1069985"/>
          </a:xfrm>
        </p:grpSpPr>
        <p:sp>
          <p:nvSpPr>
            <p:cNvPr id="132" name="Google Shape;751;p16"/>
            <p:cNvSpPr/>
            <p:nvPr/>
          </p:nvSpPr>
          <p:spPr>
            <a:xfrm>
              <a:off x="22328" y="141215"/>
              <a:ext cx="5648359" cy="832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6" y="0"/>
                  </a:moveTo>
                  <a:cubicBezTo>
                    <a:pt x="191" y="0"/>
                    <a:pt x="0" y="1296"/>
                    <a:pt x="0" y="2892"/>
                  </a:cubicBezTo>
                  <a:lnTo>
                    <a:pt x="0" y="18707"/>
                  </a:lnTo>
                  <a:cubicBezTo>
                    <a:pt x="0" y="20303"/>
                    <a:pt x="191" y="21600"/>
                    <a:pt x="426" y="21600"/>
                  </a:cubicBezTo>
                  <a:lnTo>
                    <a:pt x="21174" y="21600"/>
                  </a:lnTo>
                  <a:cubicBezTo>
                    <a:pt x="21409" y="21600"/>
                    <a:pt x="21600" y="20303"/>
                    <a:pt x="21600" y="18707"/>
                  </a:cubicBezTo>
                  <a:lnTo>
                    <a:pt x="21600" y="2892"/>
                  </a:lnTo>
                  <a:cubicBezTo>
                    <a:pt x="21600" y="1296"/>
                    <a:pt x="21409" y="0"/>
                    <a:pt x="21174" y="0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3" name="Google Shape;752;p16"/>
            <p:cNvSpPr/>
            <p:nvPr/>
          </p:nvSpPr>
          <p:spPr>
            <a:xfrm>
              <a:off x="34" y="120419"/>
              <a:ext cx="5648359" cy="832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6" y="0"/>
                  </a:moveTo>
                  <a:cubicBezTo>
                    <a:pt x="191" y="0"/>
                    <a:pt x="0" y="1296"/>
                    <a:pt x="0" y="2892"/>
                  </a:cubicBezTo>
                  <a:lnTo>
                    <a:pt x="0" y="18707"/>
                  </a:lnTo>
                  <a:cubicBezTo>
                    <a:pt x="0" y="20303"/>
                    <a:pt x="191" y="21600"/>
                    <a:pt x="426" y="21600"/>
                  </a:cubicBezTo>
                  <a:lnTo>
                    <a:pt x="21174" y="21600"/>
                  </a:lnTo>
                  <a:cubicBezTo>
                    <a:pt x="21409" y="21600"/>
                    <a:pt x="21600" y="20303"/>
                    <a:pt x="21600" y="18707"/>
                  </a:cubicBezTo>
                  <a:lnTo>
                    <a:pt x="21600" y="2892"/>
                  </a:lnTo>
                  <a:cubicBezTo>
                    <a:pt x="21600" y="1296"/>
                    <a:pt x="21409" y="0"/>
                    <a:pt x="21174" y="0"/>
                  </a:cubicBezTo>
                  <a:close/>
                </a:path>
              </a:pathLst>
            </a:cu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4" name="Google Shape;753;p16"/>
            <p:cNvSpPr/>
            <p:nvPr/>
          </p:nvSpPr>
          <p:spPr>
            <a:xfrm>
              <a:off x="439248" y="34"/>
              <a:ext cx="920552" cy="11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4" y="0"/>
                  </a:moveTo>
                  <a:lnTo>
                    <a:pt x="0" y="21600"/>
                  </a:lnTo>
                  <a:lnTo>
                    <a:pt x="2104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8080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5" name="Google Shape;754;p16"/>
            <p:cNvSpPr/>
            <p:nvPr/>
          </p:nvSpPr>
          <p:spPr>
            <a:xfrm>
              <a:off x="83834" y="951131"/>
              <a:ext cx="920552" cy="11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4" y="0"/>
                  </a:moveTo>
                  <a:lnTo>
                    <a:pt x="0" y="21600"/>
                  </a:lnTo>
                  <a:lnTo>
                    <a:pt x="2108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8080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6" name="Google Shape;755;p16"/>
            <p:cNvSpPr/>
            <p:nvPr/>
          </p:nvSpPr>
          <p:spPr>
            <a:xfrm>
              <a:off x="133761" y="951131"/>
              <a:ext cx="731906" cy="59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25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020B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7" name="Google Shape;756;p16"/>
            <p:cNvSpPr/>
            <p:nvPr/>
          </p:nvSpPr>
          <p:spPr>
            <a:xfrm>
              <a:off x="551513" y="59460"/>
              <a:ext cx="754199" cy="59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rgbClr val="2020B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140" name="Google Shape;757;p16"/>
            <p:cNvGrpSpPr/>
            <p:nvPr/>
          </p:nvGrpSpPr>
          <p:grpSpPr>
            <a:xfrm>
              <a:off x="182058" y="59460"/>
              <a:ext cx="1071647" cy="951096"/>
              <a:chOff x="0" y="0"/>
              <a:chExt cx="1071645" cy="951094"/>
            </a:xfrm>
          </p:grpSpPr>
          <p:sp>
            <p:nvSpPr>
              <p:cNvPr id="138" name="Shape"/>
              <p:cNvSpPr/>
              <p:nvPr/>
            </p:nvSpPr>
            <p:spPr>
              <a:xfrm>
                <a:off x="0" y="0"/>
                <a:ext cx="1071646" cy="951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78" y="0"/>
                    </a:moveTo>
                    <a:lnTo>
                      <a:pt x="0" y="21600"/>
                    </a:lnTo>
                    <a:lnTo>
                      <a:pt x="1812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4949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40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139" name="04"/>
              <p:cNvSpPr txBox="1"/>
              <p:nvPr/>
            </p:nvSpPr>
            <p:spPr>
              <a:xfrm>
                <a:off x="0" y="44765"/>
                <a:ext cx="1071646" cy="8615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noAutofit/>
              </a:bodyPr>
              <a:lstStyle>
                <a:lvl1pPr algn="ctr">
                  <a:defRPr sz="40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04</a:t>
                </a:r>
              </a:p>
            </p:txBody>
          </p:sp>
        </p:grpSp>
        <p:sp>
          <p:nvSpPr>
            <p:cNvPr id="142" name="Google Shape;760;p16"/>
            <p:cNvSpPr txBox="1"/>
            <p:nvPr/>
          </p:nvSpPr>
          <p:spPr>
            <a:xfrm>
              <a:off x="1504618" y="308667"/>
              <a:ext cx="4004503" cy="497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>
                <a:defRPr sz="1700" b="1">
                  <a:solidFill>
                    <a:srgbClr val="434343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Challenges and Solutions</a:t>
              </a:r>
              <a:endParaRPr dirty="0"/>
            </a:p>
          </p:txBody>
        </p:sp>
      </p:grpSp>
      <p:grpSp>
        <p:nvGrpSpPr>
          <p:cNvPr id="157" name="Google Shape;761;p16"/>
          <p:cNvGrpSpPr/>
          <p:nvPr/>
        </p:nvGrpSpPr>
        <p:grpSpPr>
          <a:xfrm>
            <a:off x="3260673" y="3623120"/>
            <a:ext cx="5670655" cy="882569"/>
            <a:chOff x="34" y="34"/>
            <a:chExt cx="5670653" cy="1069569"/>
          </a:xfrm>
        </p:grpSpPr>
        <p:sp>
          <p:nvSpPr>
            <p:cNvPr id="145" name="Google Shape;762;p16"/>
            <p:cNvSpPr/>
            <p:nvPr/>
          </p:nvSpPr>
          <p:spPr>
            <a:xfrm>
              <a:off x="22328" y="141215"/>
              <a:ext cx="5648359" cy="831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6" y="0"/>
                  </a:moveTo>
                  <a:cubicBezTo>
                    <a:pt x="191" y="0"/>
                    <a:pt x="0" y="1286"/>
                    <a:pt x="0" y="2894"/>
                  </a:cubicBezTo>
                  <a:lnTo>
                    <a:pt x="0" y="18705"/>
                  </a:lnTo>
                  <a:cubicBezTo>
                    <a:pt x="0" y="20313"/>
                    <a:pt x="191" y="21600"/>
                    <a:pt x="426" y="21600"/>
                  </a:cubicBezTo>
                  <a:lnTo>
                    <a:pt x="21174" y="21600"/>
                  </a:lnTo>
                  <a:cubicBezTo>
                    <a:pt x="21409" y="21600"/>
                    <a:pt x="21600" y="20313"/>
                    <a:pt x="21600" y="18705"/>
                  </a:cubicBezTo>
                  <a:lnTo>
                    <a:pt x="21600" y="2894"/>
                  </a:lnTo>
                  <a:cubicBezTo>
                    <a:pt x="21600" y="1286"/>
                    <a:pt x="21409" y="0"/>
                    <a:pt x="21174" y="0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" name="Google Shape;763;p16"/>
            <p:cNvSpPr/>
            <p:nvPr/>
          </p:nvSpPr>
          <p:spPr>
            <a:xfrm>
              <a:off x="34" y="118922"/>
              <a:ext cx="5648359" cy="831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6" y="0"/>
                  </a:moveTo>
                  <a:cubicBezTo>
                    <a:pt x="191" y="0"/>
                    <a:pt x="0" y="1286"/>
                    <a:pt x="0" y="2894"/>
                  </a:cubicBezTo>
                  <a:lnTo>
                    <a:pt x="0" y="18705"/>
                  </a:lnTo>
                  <a:cubicBezTo>
                    <a:pt x="0" y="20313"/>
                    <a:pt x="191" y="21600"/>
                    <a:pt x="426" y="21600"/>
                  </a:cubicBezTo>
                  <a:lnTo>
                    <a:pt x="21174" y="21600"/>
                  </a:lnTo>
                  <a:cubicBezTo>
                    <a:pt x="21409" y="21600"/>
                    <a:pt x="21600" y="20313"/>
                    <a:pt x="21600" y="18705"/>
                  </a:cubicBezTo>
                  <a:lnTo>
                    <a:pt x="21600" y="2894"/>
                  </a:lnTo>
                  <a:cubicBezTo>
                    <a:pt x="21600" y="1286"/>
                    <a:pt x="21409" y="0"/>
                    <a:pt x="21174" y="0"/>
                  </a:cubicBezTo>
                  <a:close/>
                </a:path>
              </a:pathLst>
            </a:cu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" name="Google Shape;764;p16"/>
            <p:cNvSpPr/>
            <p:nvPr/>
          </p:nvSpPr>
          <p:spPr>
            <a:xfrm>
              <a:off x="439248" y="34"/>
              <a:ext cx="920552" cy="11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4" y="0"/>
                  </a:moveTo>
                  <a:lnTo>
                    <a:pt x="0" y="21600"/>
                  </a:lnTo>
                  <a:lnTo>
                    <a:pt x="2104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898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" name="Google Shape;765;p16"/>
            <p:cNvSpPr/>
            <p:nvPr/>
          </p:nvSpPr>
          <p:spPr>
            <a:xfrm>
              <a:off x="83834" y="950716"/>
              <a:ext cx="920552" cy="118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4" y="0"/>
                  </a:moveTo>
                  <a:lnTo>
                    <a:pt x="0" y="21600"/>
                  </a:lnTo>
                  <a:lnTo>
                    <a:pt x="2108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898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9" name="Google Shape;766;p16"/>
            <p:cNvSpPr/>
            <p:nvPr/>
          </p:nvSpPr>
          <p:spPr>
            <a:xfrm>
              <a:off x="133761" y="950716"/>
              <a:ext cx="731906" cy="59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25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628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0" name="Google Shape;767;p16"/>
            <p:cNvSpPr/>
            <p:nvPr/>
          </p:nvSpPr>
          <p:spPr>
            <a:xfrm>
              <a:off x="551513" y="59460"/>
              <a:ext cx="754199" cy="59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rgbClr val="C628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153" name="Google Shape;768;p16"/>
            <p:cNvGrpSpPr/>
            <p:nvPr/>
          </p:nvGrpSpPr>
          <p:grpSpPr>
            <a:xfrm>
              <a:off x="182058" y="59460"/>
              <a:ext cx="1071647" cy="950680"/>
              <a:chOff x="0" y="0"/>
              <a:chExt cx="1071645" cy="950679"/>
            </a:xfrm>
          </p:grpSpPr>
          <p:sp>
            <p:nvSpPr>
              <p:cNvPr id="151" name="Shape"/>
              <p:cNvSpPr/>
              <p:nvPr/>
            </p:nvSpPr>
            <p:spPr>
              <a:xfrm>
                <a:off x="0" y="0"/>
                <a:ext cx="1071646" cy="950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78" y="0"/>
                    </a:moveTo>
                    <a:lnTo>
                      <a:pt x="0" y="21600"/>
                    </a:lnTo>
                    <a:lnTo>
                      <a:pt x="1812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C3A3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40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152" name="03"/>
              <p:cNvSpPr txBox="1"/>
              <p:nvPr/>
            </p:nvSpPr>
            <p:spPr>
              <a:xfrm>
                <a:off x="0" y="44557"/>
                <a:ext cx="1071646" cy="8615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noAutofit/>
              </a:bodyPr>
              <a:lstStyle>
                <a:lvl1pPr algn="ctr">
                  <a:defRPr sz="40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03</a:t>
                </a:r>
              </a:p>
            </p:txBody>
          </p:sp>
        </p:grpSp>
        <p:sp>
          <p:nvSpPr>
            <p:cNvPr id="155" name="Google Shape;771;p16"/>
            <p:cNvSpPr txBox="1"/>
            <p:nvPr/>
          </p:nvSpPr>
          <p:spPr>
            <a:xfrm>
              <a:off x="1504618" y="286148"/>
              <a:ext cx="4004503" cy="497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>
                <a:defRPr sz="1700" b="1">
                  <a:solidFill>
                    <a:srgbClr val="434343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Phase - 1 and Phase - 2 Deliverables</a:t>
              </a:r>
              <a:endParaRPr dirty="0"/>
            </a:p>
          </p:txBody>
        </p:sp>
      </p:grpSp>
      <p:grpSp>
        <p:nvGrpSpPr>
          <p:cNvPr id="170" name="Google Shape;772;p16"/>
          <p:cNvGrpSpPr/>
          <p:nvPr/>
        </p:nvGrpSpPr>
        <p:grpSpPr>
          <a:xfrm>
            <a:off x="3260673" y="2591222"/>
            <a:ext cx="5670655" cy="882913"/>
            <a:chOff x="34" y="34"/>
            <a:chExt cx="5670653" cy="1069985"/>
          </a:xfrm>
        </p:grpSpPr>
        <p:sp>
          <p:nvSpPr>
            <p:cNvPr id="158" name="Google Shape;773;p16"/>
            <p:cNvSpPr/>
            <p:nvPr/>
          </p:nvSpPr>
          <p:spPr>
            <a:xfrm>
              <a:off x="22328" y="141215"/>
              <a:ext cx="5648359" cy="832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6" y="0"/>
                  </a:moveTo>
                  <a:cubicBezTo>
                    <a:pt x="191" y="0"/>
                    <a:pt x="0" y="1296"/>
                    <a:pt x="0" y="2892"/>
                  </a:cubicBezTo>
                  <a:lnTo>
                    <a:pt x="0" y="18707"/>
                  </a:lnTo>
                  <a:cubicBezTo>
                    <a:pt x="0" y="20303"/>
                    <a:pt x="191" y="21600"/>
                    <a:pt x="426" y="21600"/>
                  </a:cubicBezTo>
                  <a:lnTo>
                    <a:pt x="21174" y="21600"/>
                  </a:lnTo>
                  <a:cubicBezTo>
                    <a:pt x="21409" y="21600"/>
                    <a:pt x="21600" y="20303"/>
                    <a:pt x="21600" y="18707"/>
                  </a:cubicBezTo>
                  <a:lnTo>
                    <a:pt x="21600" y="2892"/>
                  </a:lnTo>
                  <a:cubicBezTo>
                    <a:pt x="21600" y="1296"/>
                    <a:pt x="21409" y="0"/>
                    <a:pt x="21174" y="0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9" name="Google Shape;774;p16"/>
            <p:cNvSpPr/>
            <p:nvPr/>
          </p:nvSpPr>
          <p:spPr>
            <a:xfrm>
              <a:off x="34" y="118921"/>
              <a:ext cx="5648359" cy="832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6" y="0"/>
                  </a:moveTo>
                  <a:cubicBezTo>
                    <a:pt x="191" y="0"/>
                    <a:pt x="0" y="1296"/>
                    <a:pt x="0" y="2892"/>
                  </a:cubicBezTo>
                  <a:lnTo>
                    <a:pt x="0" y="18707"/>
                  </a:lnTo>
                  <a:cubicBezTo>
                    <a:pt x="0" y="20303"/>
                    <a:pt x="191" y="21600"/>
                    <a:pt x="426" y="21600"/>
                  </a:cubicBezTo>
                  <a:lnTo>
                    <a:pt x="21174" y="21600"/>
                  </a:lnTo>
                  <a:cubicBezTo>
                    <a:pt x="21409" y="21600"/>
                    <a:pt x="21600" y="20303"/>
                    <a:pt x="21600" y="18707"/>
                  </a:cubicBezTo>
                  <a:lnTo>
                    <a:pt x="21600" y="2892"/>
                  </a:lnTo>
                  <a:cubicBezTo>
                    <a:pt x="21600" y="1296"/>
                    <a:pt x="21409" y="0"/>
                    <a:pt x="21174" y="0"/>
                  </a:cubicBezTo>
                  <a:close/>
                </a:path>
              </a:pathLst>
            </a:cu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0" name="Google Shape;775;p16"/>
            <p:cNvSpPr/>
            <p:nvPr/>
          </p:nvSpPr>
          <p:spPr>
            <a:xfrm>
              <a:off x="439248" y="34"/>
              <a:ext cx="920552" cy="11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4" y="0"/>
                  </a:moveTo>
                  <a:lnTo>
                    <a:pt x="0" y="21600"/>
                  </a:lnTo>
                  <a:lnTo>
                    <a:pt x="2104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DD7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1" name="Google Shape;776;p16"/>
            <p:cNvSpPr/>
            <p:nvPr/>
          </p:nvSpPr>
          <p:spPr>
            <a:xfrm>
              <a:off x="83834" y="951131"/>
              <a:ext cx="920552" cy="11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4" y="0"/>
                  </a:moveTo>
                  <a:lnTo>
                    <a:pt x="0" y="21600"/>
                  </a:lnTo>
                  <a:lnTo>
                    <a:pt x="2108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DD7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2" name="Google Shape;777;p16"/>
            <p:cNvSpPr/>
            <p:nvPr/>
          </p:nvSpPr>
          <p:spPr>
            <a:xfrm>
              <a:off x="133761" y="951131"/>
              <a:ext cx="731906" cy="59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25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E092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3" name="Google Shape;778;p16"/>
            <p:cNvSpPr/>
            <p:nvPr/>
          </p:nvSpPr>
          <p:spPr>
            <a:xfrm>
              <a:off x="551513" y="59460"/>
              <a:ext cx="754199" cy="59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rgbClr val="E092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166" name="Google Shape;779;p16"/>
            <p:cNvGrpSpPr/>
            <p:nvPr/>
          </p:nvGrpSpPr>
          <p:grpSpPr>
            <a:xfrm>
              <a:off x="182058" y="59460"/>
              <a:ext cx="1071647" cy="951096"/>
              <a:chOff x="0" y="0"/>
              <a:chExt cx="1071645" cy="951094"/>
            </a:xfrm>
          </p:grpSpPr>
          <p:sp>
            <p:nvSpPr>
              <p:cNvPr id="164" name="Shape"/>
              <p:cNvSpPr/>
              <p:nvPr/>
            </p:nvSpPr>
            <p:spPr>
              <a:xfrm>
                <a:off x="0" y="0"/>
                <a:ext cx="1071646" cy="951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78" y="0"/>
                    </a:moveTo>
                    <a:lnTo>
                      <a:pt x="0" y="21600"/>
                    </a:lnTo>
                    <a:lnTo>
                      <a:pt x="1812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CBD2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40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165" name="02"/>
              <p:cNvSpPr txBox="1"/>
              <p:nvPr/>
            </p:nvSpPr>
            <p:spPr>
              <a:xfrm>
                <a:off x="0" y="44765"/>
                <a:ext cx="1071646" cy="8615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noAutofit/>
              </a:bodyPr>
              <a:lstStyle>
                <a:lvl1pPr algn="ctr">
                  <a:defRPr sz="40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168" name="Google Shape;782;p16"/>
            <p:cNvSpPr txBox="1"/>
            <p:nvPr/>
          </p:nvSpPr>
          <p:spPr>
            <a:xfrm>
              <a:off x="1504618" y="286355"/>
              <a:ext cx="4004503" cy="497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>
                <a:defRPr sz="1700" b="1">
                  <a:solidFill>
                    <a:srgbClr val="434343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Project Components</a:t>
              </a:r>
              <a:endParaRPr dirty="0"/>
            </a:p>
          </p:txBody>
        </p:sp>
      </p:grpSp>
      <p:grpSp>
        <p:nvGrpSpPr>
          <p:cNvPr id="183" name="Google Shape;783;p16"/>
          <p:cNvGrpSpPr/>
          <p:nvPr/>
        </p:nvGrpSpPr>
        <p:grpSpPr>
          <a:xfrm>
            <a:off x="3260673" y="1550934"/>
            <a:ext cx="5670655" cy="882914"/>
            <a:chOff x="34" y="34"/>
            <a:chExt cx="5670653" cy="1069986"/>
          </a:xfrm>
        </p:grpSpPr>
        <p:sp>
          <p:nvSpPr>
            <p:cNvPr id="171" name="Google Shape;784;p16"/>
            <p:cNvSpPr/>
            <p:nvPr/>
          </p:nvSpPr>
          <p:spPr>
            <a:xfrm>
              <a:off x="22328" y="141215"/>
              <a:ext cx="5648359" cy="832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6" y="0"/>
                  </a:moveTo>
                  <a:cubicBezTo>
                    <a:pt x="191" y="0"/>
                    <a:pt x="0" y="1297"/>
                    <a:pt x="0" y="2893"/>
                  </a:cubicBezTo>
                  <a:lnTo>
                    <a:pt x="0" y="18707"/>
                  </a:lnTo>
                  <a:cubicBezTo>
                    <a:pt x="0" y="20303"/>
                    <a:pt x="191" y="21600"/>
                    <a:pt x="426" y="21600"/>
                  </a:cubicBezTo>
                  <a:lnTo>
                    <a:pt x="21174" y="21600"/>
                  </a:lnTo>
                  <a:cubicBezTo>
                    <a:pt x="21409" y="21600"/>
                    <a:pt x="21600" y="20303"/>
                    <a:pt x="21600" y="18707"/>
                  </a:cubicBezTo>
                  <a:lnTo>
                    <a:pt x="21600" y="2893"/>
                  </a:lnTo>
                  <a:cubicBezTo>
                    <a:pt x="21600" y="1297"/>
                    <a:pt x="21409" y="0"/>
                    <a:pt x="21174" y="0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2" name="Google Shape;785;p16"/>
            <p:cNvSpPr/>
            <p:nvPr/>
          </p:nvSpPr>
          <p:spPr>
            <a:xfrm>
              <a:off x="34" y="118922"/>
              <a:ext cx="5648359" cy="832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6" y="0"/>
                  </a:moveTo>
                  <a:cubicBezTo>
                    <a:pt x="191" y="0"/>
                    <a:pt x="0" y="1297"/>
                    <a:pt x="0" y="2893"/>
                  </a:cubicBezTo>
                  <a:lnTo>
                    <a:pt x="0" y="18707"/>
                  </a:lnTo>
                  <a:cubicBezTo>
                    <a:pt x="0" y="20303"/>
                    <a:pt x="191" y="21600"/>
                    <a:pt x="426" y="21600"/>
                  </a:cubicBezTo>
                  <a:lnTo>
                    <a:pt x="21174" y="21600"/>
                  </a:lnTo>
                  <a:cubicBezTo>
                    <a:pt x="21409" y="21600"/>
                    <a:pt x="21600" y="20303"/>
                    <a:pt x="21600" y="18707"/>
                  </a:cubicBezTo>
                  <a:lnTo>
                    <a:pt x="21600" y="2893"/>
                  </a:lnTo>
                  <a:cubicBezTo>
                    <a:pt x="21600" y="1297"/>
                    <a:pt x="21409" y="0"/>
                    <a:pt x="21174" y="0"/>
                  </a:cubicBezTo>
                  <a:close/>
                </a:path>
              </a:pathLst>
            </a:cu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3" name="Google Shape;786;p16"/>
            <p:cNvSpPr/>
            <p:nvPr/>
          </p:nvSpPr>
          <p:spPr>
            <a:xfrm>
              <a:off x="439248" y="34"/>
              <a:ext cx="920552" cy="11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4" y="0"/>
                  </a:moveTo>
                  <a:lnTo>
                    <a:pt x="0" y="21600"/>
                  </a:lnTo>
                  <a:lnTo>
                    <a:pt x="2104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A5F1B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4" name="Google Shape;787;p16"/>
            <p:cNvSpPr/>
            <p:nvPr/>
          </p:nvSpPr>
          <p:spPr>
            <a:xfrm>
              <a:off x="83834" y="951132"/>
              <a:ext cx="920552" cy="11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4" y="0"/>
                  </a:moveTo>
                  <a:lnTo>
                    <a:pt x="0" y="21600"/>
                  </a:lnTo>
                  <a:lnTo>
                    <a:pt x="2108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A5F1B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5" name="Google Shape;788;p16"/>
            <p:cNvSpPr/>
            <p:nvPr/>
          </p:nvSpPr>
          <p:spPr>
            <a:xfrm>
              <a:off x="133761" y="951132"/>
              <a:ext cx="731906" cy="59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25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6" name="Google Shape;789;p16"/>
            <p:cNvSpPr/>
            <p:nvPr/>
          </p:nvSpPr>
          <p:spPr>
            <a:xfrm>
              <a:off x="551513" y="59460"/>
              <a:ext cx="754199" cy="59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179" name="Google Shape;790;p16"/>
            <p:cNvGrpSpPr/>
            <p:nvPr/>
          </p:nvGrpSpPr>
          <p:grpSpPr>
            <a:xfrm>
              <a:off x="182058" y="59460"/>
              <a:ext cx="1071647" cy="951096"/>
              <a:chOff x="0" y="0"/>
              <a:chExt cx="1071645" cy="951094"/>
            </a:xfrm>
          </p:grpSpPr>
          <p:sp>
            <p:nvSpPr>
              <p:cNvPr id="177" name="Shape"/>
              <p:cNvSpPr/>
              <p:nvPr/>
            </p:nvSpPr>
            <p:spPr>
              <a:xfrm>
                <a:off x="0" y="0"/>
                <a:ext cx="1071646" cy="951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78" y="0"/>
                    </a:moveTo>
                    <a:lnTo>
                      <a:pt x="0" y="21600"/>
                    </a:lnTo>
                    <a:lnTo>
                      <a:pt x="1812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40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178" name="01"/>
              <p:cNvSpPr txBox="1"/>
              <p:nvPr/>
            </p:nvSpPr>
            <p:spPr>
              <a:xfrm>
                <a:off x="0" y="44765"/>
                <a:ext cx="1071646" cy="8615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noAutofit/>
              </a:bodyPr>
              <a:lstStyle>
                <a:lvl1pPr algn="ctr">
                  <a:defRPr sz="40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  <p:sp>
          <p:nvSpPr>
            <p:cNvPr id="181" name="Google Shape;793;p16"/>
            <p:cNvSpPr txBox="1"/>
            <p:nvPr/>
          </p:nvSpPr>
          <p:spPr>
            <a:xfrm>
              <a:off x="1504618" y="308666"/>
              <a:ext cx="4004503" cy="497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>
                <a:defRPr sz="1700" b="1">
                  <a:solidFill>
                    <a:srgbClr val="434343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Problem Statement &amp; Idea</a:t>
              </a:r>
              <a:endParaRPr dirty="0"/>
            </a:p>
          </p:txBody>
        </p:sp>
      </p:grpSp>
      <p:grpSp>
        <p:nvGrpSpPr>
          <p:cNvPr id="2" name="Google Shape;750;p16">
            <a:extLst>
              <a:ext uri="{FF2B5EF4-FFF2-40B4-BE49-F238E27FC236}">
                <a16:creationId xmlns:a16="http://schemas.microsoft.com/office/drawing/2014/main" id="{DECC86D3-5DB8-0473-9E74-1483361846E4}"/>
              </a:ext>
            </a:extLst>
          </p:cNvPr>
          <p:cNvGrpSpPr/>
          <p:nvPr/>
        </p:nvGrpSpPr>
        <p:grpSpPr>
          <a:xfrm>
            <a:off x="3282967" y="5815192"/>
            <a:ext cx="5670655" cy="882912"/>
            <a:chOff x="34" y="34"/>
            <a:chExt cx="5670653" cy="1069985"/>
          </a:xfrm>
        </p:grpSpPr>
        <p:sp>
          <p:nvSpPr>
            <p:cNvPr id="3" name="Google Shape;751;p16">
              <a:extLst>
                <a:ext uri="{FF2B5EF4-FFF2-40B4-BE49-F238E27FC236}">
                  <a16:creationId xmlns:a16="http://schemas.microsoft.com/office/drawing/2014/main" id="{37D0BB39-9C70-0E00-A14F-A4C049FE6550}"/>
                </a:ext>
              </a:extLst>
            </p:cNvPr>
            <p:cNvSpPr/>
            <p:nvPr/>
          </p:nvSpPr>
          <p:spPr>
            <a:xfrm>
              <a:off x="22328" y="141215"/>
              <a:ext cx="5648359" cy="832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6" y="0"/>
                  </a:moveTo>
                  <a:cubicBezTo>
                    <a:pt x="191" y="0"/>
                    <a:pt x="0" y="1296"/>
                    <a:pt x="0" y="2892"/>
                  </a:cubicBezTo>
                  <a:lnTo>
                    <a:pt x="0" y="18707"/>
                  </a:lnTo>
                  <a:cubicBezTo>
                    <a:pt x="0" y="20303"/>
                    <a:pt x="191" y="21600"/>
                    <a:pt x="426" y="21600"/>
                  </a:cubicBezTo>
                  <a:lnTo>
                    <a:pt x="21174" y="21600"/>
                  </a:lnTo>
                  <a:cubicBezTo>
                    <a:pt x="21409" y="21600"/>
                    <a:pt x="21600" y="20303"/>
                    <a:pt x="21600" y="18707"/>
                  </a:cubicBezTo>
                  <a:lnTo>
                    <a:pt x="21600" y="2892"/>
                  </a:lnTo>
                  <a:cubicBezTo>
                    <a:pt x="21600" y="1296"/>
                    <a:pt x="21409" y="0"/>
                    <a:pt x="21174" y="0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" name="Google Shape;752;p16">
              <a:extLst>
                <a:ext uri="{FF2B5EF4-FFF2-40B4-BE49-F238E27FC236}">
                  <a16:creationId xmlns:a16="http://schemas.microsoft.com/office/drawing/2014/main" id="{50911033-2EDD-0CF3-6CE7-4E596FCB1FB8}"/>
                </a:ext>
              </a:extLst>
            </p:cNvPr>
            <p:cNvSpPr/>
            <p:nvPr/>
          </p:nvSpPr>
          <p:spPr>
            <a:xfrm>
              <a:off x="34" y="120419"/>
              <a:ext cx="5648359" cy="832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6" y="0"/>
                  </a:moveTo>
                  <a:cubicBezTo>
                    <a:pt x="191" y="0"/>
                    <a:pt x="0" y="1296"/>
                    <a:pt x="0" y="2892"/>
                  </a:cubicBezTo>
                  <a:lnTo>
                    <a:pt x="0" y="18707"/>
                  </a:lnTo>
                  <a:cubicBezTo>
                    <a:pt x="0" y="20303"/>
                    <a:pt x="191" y="21600"/>
                    <a:pt x="426" y="21600"/>
                  </a:cubicBezTo>
                  <a:lnTo>
                    <a:pt x="21174" y="21600"/>
                  </a:lnTo>
                  <a:cubicBezTo>
                    <a:pt x="21409" y="21600"/>
                    <a:pt x="21600" y="20303"/>
                    <a:pt x="21600" y="18707"/>
                  </a:cubicBezTo>
                  <a:lnTo>
                    <a:pt x="21600" y="2892"/>
                  </a:lnTo>
                  <a:cubicBezTo>
                    <a:pt x="21600" y="1296"/>
                    <a:pt x="21409" y="0"/>
                    <a:pt x="21174" y="0"/>
                  </a:cubicBezTo>
                  <a:close/>
                </a:path>
              </a:pathLst>
            </a:cu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" name="Google Shape;753;p16">
              <a:extLst>
                <a:ext uri="{FF2B5EF4-FFF2-40B4-BE49-F238E27FC236}">
                  <a16:creationId xmlns:a16="http://schemas.microsoft.com/office/drawing/2014/main" id="{BD2BB49B-A08A-E98F-A08F-55237B0783FF}"/>
                </a:ext>
              </a:extLst>
            </p:cNvPr>
            <p:cNvSpPr/>
            <p:nvPr/>
          </p:nvSpPr>
          <p:spPr>
            <a:xfrm>
              <a:off x="439248" y="34"/>
              <a:ext cx="920552" cy="11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4" y="0"/>
                  </a:moveTo>
                  <a:lnTo>
                    <a:pt x="0" y="21600"/>
                  </a:lnTo>
                  <a:lnTo>
                    <a:pt x="2104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030A0">
                <a:alpha val="6297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" name="Google Shape;754;p16">
              <a:extLst>
                <a:ext uri="{FF2B5EF4-FFF2-40B4-BE49-F238E27FC236}">
                  <a16:creationId xmlns:a16="http://schemas.microsoft.com/office/drawing/2014/main" id="{E8948A80-393D-E5A7-F60A-63969C4E4805}"/>
                </a:ext>
              </a:extLst>
            </p:cNvPr>
            <p:cNvSpPr/>
            <p:nvPr/>
          </p:nvSpPr>
          <p:spPr>
            <a:xfrm>
              <a:off x="83834" y="951131"/>
              <a:ext cx="920552" cy="11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4" y="0"/>
                  </a:moveTo>
                  <a:lnTo>
                    <a:pt x="0" y="21600"/>
                  </a:lnTo>
                  <a:lnTo>
                    <a:pt x="2108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030A0">
                <a:alpha val="6216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" name="Google Shape;755;p16">
              <a:extLst>
                <a:ext uri="{FF2B5EF4-FFF2-40B4-BE49-F238E27FC236}">
                  <a16:creationId xmlns:a16="http://schemas.microsoft.com/office/drawing/2014/main" id="{D29406A3-443D-86F7-5583-38901A36FC04}"/>
                </a:ext>
              </a:extLst>
            </p:cNvPr>
            <p:cNvSpPr/>
            <p:nvPr/>
          </p:nvSpPr>
          <p:spPr>
            <a:xfrm>
              <a:off x="133761" y="951131"/>
              <a:ext cx="731906" cy="59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25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020B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" name="Google Shape;756;p16">
              <a:extLst>
                <a:ext uri="{FF2B5EF4-FFF2-40B4-BE49-F238E27FC236}">
                  <a16:creationId xmlns:a16="http://schemas.microsoft.com/office/drawing/2014/main" id="{BB08812B-ED7A-7624-7722-AB84CD7C9203}"/>
                </a:ext>
              </a:extLst>
            </p:cNvPr>
            <p:cNvSpPr/>
            <p:nvPr/>
          </p:nvSpPr>
          <p:spPr>
            <a:xfrm>
              <a:off x="551513" y="59460"/>
              <a:ext cx="754199" cy="59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rgbClr val="2020B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9" name="Google Shape;757;p16">
              <a:extLst>
                <a:ext uri="{FF2B5EF4-FFF2-40B4-BE49-F238E27FC236}">
                  <a16:creationId xmlns:a16="http://schemas.microsoft.com/office/drawing/2014/main" id="{58D39294-BFC7-DDF4-2430-5D41450205BB}"/>
                </a:ext>
              </a:extLst>
            </p:cNvPr>
            <p:cNvGrpSpPr/>
            <p:nvPr/>
          </p:nvGrpSpPr>
          <p:grpSpPr>
            <a:xfrm>
              <a:off x="182058" y="59460"/>
              <a:ext cx="1071647" cy="951096"/>
              <a:chOff x="0" y="0"/>
              <a:chExt cx="1071645" cy="951094"/>
            </a:xfrm>
          </p:grpSpPr>
          <p:sp>
            <p:nvSpPr>
              <p:cNvPr id="11" name="Shape">
                <a:extLst>
                  <a:ext uri="{FF2B5EF4-FFF2-40B4-BE49-F238E27FC236}">
                    <a16:creationId xmlns:a16="http://schemas.microsoft.com/office/drawing/2014/main" id="{9F746634-EC46-B3AC-04AE-B337BDF3CAD9}"/>
                  </a:ext>
                </a:extLst>
              </p:cNvPr>
              <p:cNvSpPr/>
              <p:nvPr/>
            </p:nvSpPr>
            <p:spPr>
              <a:xfrm>
                <a:off x="0" y="0"/>
                <a:ext cx="1071646" cy="951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78" y="0"/>
                    </a:moveTo>
                    <a:lnTo>
                      <a:pt x="0" y="21600"/>
                    </a:lnTo>
                    <a:lnTo>
                      <a:pt x="1812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40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12" name="04">
                <a:extLst>
                  <a:ext uri="{FF2B5EF4-FFF2-40B4-BE49-F238E27FC236}">
                    <a16:creationId xmlns:a16="http://schemas.microsoft.com/office/drawing/2014/main" id="{49FAD2BC-DEBF-9DFF-CB93-72724758EEDA}"/>
                  </a:ext>
                </a:extLst>
              </p:cNvPr>
              <p:cNvSpPr txBox="1"/>
              <p:nvPr/>
            </p:nvSpPr>
            <p:spPr>
              <a:xfrm>
                <a:off x="0" y="44765"/>
                <a:ext cx="1071646" cy="861599"/>
              </a:xfrm>
              <a:prstGeom prst="rect">
                <a:avLst/>
              </a:prstGeom>
              <a:solidFill>
                <a:srgbClr val="7030A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noAutofit/>
              </a:bodyPr>
              <a:lstStyle>
                <a:lvl1pPr algn="ctr">
                  <a:defRPr sz="40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10" name="Google Shape;760;p16">
              <a:extLst>
                <a:ext uri="{FF2B5EF4-FFF2-40B4-BE49-F238E27FC236}">
                  <a16:creationId xmlns:a16="http://schemas.microsoft.com/office/drawing/2014/main" id="{5EFDFC4D-A1C6-7BFC-4948-C87883BCB4EF}"/>
                </a:ext>
              </a:extLst>
            </p:cNvPr>
            <p:cNvSpPr txBox="1"/>
            <p:nvPr/>
          </p:nvSpPr>
          <p:spPr>
            <a:xfrm>
              <a:off x="1504618" y="308667"/>
              <a:ext cx="4004503" cy="497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>
                <a:defRPr sz="1700" b="1">
                  <a:solidFill>
                    <a:srgbClr val="434343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Project Demo</a:t>
              </a: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744087" y="2075743"/>
            <a:ext cx="7600418" cy="36451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731520">
              <a:spcBef>
                <a:spcPts val="800"/>
              </a:spcBef>
              <a:buSzTx/>
              <a:buNone/>
              <a:defRPr sz="2240" b="1"/>
            </a:pPr>
            <a:r>
              <a:rPr lang="en-US" sz="2130" dirty="0"/>
              <a:t>People often struggle to keep track of their tasks and to-dos. A simple task management application can help users organize, prioritize, and track their tasks efficiently.</a:t>
            </a:r>
          </a:p>
          <a:p>
            <a:pPr marL="0" indent="0" defTabSz="731520">
              <a:spcBef>
                <a:spcPts val="800"/>
              </a:spcBef>
              <a:buSzTx/>
              <a:buNone/>
              <a:defRPr sz="2240" b="1"/>
            </a:pPr>
            <a:endParaRPr lang="en-US" sz="2130" dirty="0"/>
          </a:p>
          <a:p>
            <a:pPr marL="0" indent="0" defTabSz="731520">
              <a:spcBef>
                <a:spcPts val="800"/>
              </a:spcBef>
              <a:buSzTx/>
              <a:buNone/>
              <a:defRPr sz="2240" b="1"/>
            </a:pPr>
            <a:r>
              <a:rPr lang="en-US" sz="2130" dirty="0"/>
              <a:t>Create a tasks management application using HTML, CSS, and JavaScript. The application will allow users to organize and track their tasks in an intuitive and user-friendly interface</a:t>
            </a:r>
          </a:p>
        </p:txBody>
      </p:sp>
      <p:sp>
        <p:nvSpPr>
          <p:cNvPr id="186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4600"/>
            </a:lvl1pPr>
          </a:lstStyle>
          <a:p>
            <a:r>
              <a:rPr lang="en-US" dirty="0"/>
              <a:t>Problem Statement &amp; Idea</a:t>
            </a:r>
            <a:endParaRPr dirty="0"/>
          </a:p>
        </p:txBody>
      </p:sp>
      <p:grpSp>
        <p:nvGrpSpPr>
          <p:cNvPr id="189" name="Image"/>
          <p:cNvGrpSpPr/>
          <p:nvPr/>
        </p:nvGrpSpPr>
        <p:grpSpPr>
          <a:xfrm>
            <a:off x="636681" y="2596018"/>
            <a:ext cx="2908624" cy="2604550"/>
            <a:chOff x="0" y="203200"/>
            <a:chExt cx="2973270" cy="2604548"/>
          </a:xfrm>
        </p:grpSpPr>
        <p:pic>
          <p:nvPicPr>
            <p:cNvPr id="18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200" y="203200"/>
              <a:ext cx="2566870" cy="256687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7" name="Image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/>
          </p:blipFill>
          <p:spPr>
            <a:xfrm>
              <a:off x="0" y="203621"/>
              <a:ext cx="2973270" cy="260412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4600"/>
            </a:lvl1pPr>
          </a:lstStyle>
          <a:p>
            <a:r>
              <a:rPr lang="en-US" dirty="0"/>
              <a:t>Project Components</a:t>
            </a:r>
            <a:endParaRPr dirty="0"/>
          </a:p>
        </p:txBody>
      </p:sp>
      <p:pic>
        <p:nvPicPr>
          <p:cNvPr id="3" name="Picture 2" descr="Hands repairing computer tech component">
            <a:extLst>
              <a:ext uri="{FF2B5EF4-FFF2-40B4-BE49-F238E27FC236}">
                <a16:creationId xmlns:a16="http://schemas.microsoft.com/office/drawing/2014/main" id="{F679B550-6D99-89F1-B0B3-67664A0B7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832" y="3904219"/>
            <a:ext cx="3158289" cy="210552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46E8E7-287C-48DF-A759-C153E8309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564260"/>
              </p:ext>
            </p:extLst>
          </p:nvPr>
        </p:nvGraphicFramePr>
        <p:xfrm>
          <a:off x="767912" y="1784624"/>
          <a:ext cx="7344905" cy="4508716"/>
        </p:xfrm>
        <a:graphic>
          <a:graphicData uri="http://schemas.openxmlformats.org/drawingml/2006/table">
            <a:tbl>
              <a:tblPr/>
              <a:tblGrid>
                <a:gridCol w="1586862">
                  <a:extLst>
                    <a:ext uri="{9D8B030D-6E8A-4147-A177-3AD203B41FA5}">
                      <a16:colId xmlns:a16="http://schemas.microsoft.com/office/drawing/2014/main" val="1434576501"/>
                    </a:ext>
                  </a:extLst>
                </a:gridCol>
                <a:gridCol w="5758043">
                  <a:extLst>
                    <a:ext uri="{9D8B030D-6E8A-4147-A177-3AD203B41FA5}">
                      <a16:colId xmlns:a16="http://schemas.microsoft.com/office/drawing/2014/main" val="2419736019"/>
                    </a:ext>
                  </a:extLst>
                </a:gridCol>
              </a:tblGrid>
              <a:tr h="134798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24282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Create, Read, Update, Delete Tasks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24282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Enable users to create new tasks with details like title, description, due date, and priority using forms.</a:t>
                      </a:r>
                    </a:p>
                    <a:p>
                      <a:pPr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24282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Display a list of tasks in the dashboard in the form of cards.</a:t>
                      </a:r>
                    </a:p>
                    <a:p>
                      <a:pPr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24282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Allow users to edit and update task details directly in the dashboard.</a:t>
                      </a:r>
                    </a:p>
                    <a:p>
                      <a:pPr algn="l" rtl="0" fontAlgn="base">
                        <a:spcBef>
                          <a:spcPts val="0"/>
                        </a:spcBef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24282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Provide the option to delete tasks accordingly.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310578"/>
                  </a:ext>
                </a:extLst>
              </a:tr>
              <a:tr h="68818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24282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 Tasks as Complete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24282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Provide an option for users to mark tasks as completed with a button.</a:t>
                      </a:r>
                    </a:p>
                    <a:p>
                      <a:pPr algn="l" rtl="0" fontAlgn="base">
                        <a:spcBef>
                          <a:spcPts val="0"/>
                        </a:spcBef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24282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Visually distinguish between completed and pending tasks using CSS styles.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648310"/>
                  </a:ext>
                </a:extLst>
              </a:tr>
              <a:tr h="64561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24282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Search Tasks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24282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Implement search functionality to allow users to quickly find tasks based on keywords.</a:t>
                      </a:r>
                    </a:p>
                    <a:p>
                      <a:pPr algn="l" rtl="0" fontAlgn="base">
                        <a:spcBef>
                          <a:spcPts val="0"/>
                        </a:spcBef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24282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JavaScript to filter and display the tasks that match the search criteria.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971439"/>
                  </a:ext>
                </a:extLst>
              </a:tr>
              <a:tr h="4327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24282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Sort Tasks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spcBef>
                          <a:spcPts val="0"/>
                        </a:spcBef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24282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Enable users to sort pending tasks based on the due date &amp; priority.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341917"/>
                  </a:ext>
                </a:extLst>
              </a:tr>
              <a:tr h="87973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24282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Basic Dashboard with Task Statistics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24282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Display a simple dashboard showing statistics such as the total number of tasks, completed tasks, and pending tasks.</a:t>
                      </a:r>
                    </a:p>
                    <a:p>
                      <a:pPr algn="l" rtl="0" fontAlgn="base">
                        <a:spcBef>
                          <a:spcPts val="0"/>
                        </a:spcBef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24282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Update the statistics dynamically as tasks are added, edited, or deleted.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8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02357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A0AE526D-7FFA-455F-A9D4-39BF69FDE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22050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856432" cy="979014"/>
          </a:xfrm>
          <a:prstGeom prst="rect">
            <a:avLst/>
          </a:prstGeom>
        </p:spPr>
        <p:txBody>
          <a:bodyPr/>
          <a:lstStyle>
            <a:lvl1pPr algn="l">
              <a:defRPr sz="4600"/>
            </a:lvl1pPr>
          </a:lstStyle>
          <a:p>
            <a:r>
              <a:rPr lang="en-US" dirty="0"/>
              <a:t>Phase – 1 Deliverables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5475D-1945-4279-94BA-AF999CBF1072}"/>
              </a:ext>
            </a:extLst>
          </p:cNvPr>
          <p:cNvSpPr txBox="1"/>
          <p:nvPr/>
        </p:nvSpPr>
        <p:spPr>
          <a:xfrm>
            <a:off x="3048000" y="3246961"/>
            <a:ext cx="6096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696D7-0760-4B0C-B7FB-42C91ACE0581}"/>
              </a:ext>
            </a:extLst>
          </p:cNvPr>
          <p:cNvSpPr txBox="1"/>
          <p:nvPr/>
        </p:nvSpPr>
        <p:spPr>
          <a:xfrm>
            <a:off x="838200" y="2164551"/>
            <a:ext cx="3563007" cy="16337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500"/>
              </a:spcAft>
            </a:pPr>
            <a:r>
              <a:rPr lang="en-US" sz="2400" b="1" i="0" u="none" strike="noStrike" dirty="0">
                <a:solidFill>
                  <a:srgbClr val="2428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Create, Read, Update, Delete (CRUD) Tasks</a:t>
            </a:r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194620-0415-4687-BA57-3E9A8FE57DDF}"/>
              </a:ext>
            </a:extLst>
          </p:cNvPr>
          <p:cNvSpPr txBox="1"/>
          <p:nvPr/>
        </p:nvSpPr>
        <p:spPr>
          <a:xfrm>
            <a:off x="588579" y="2981441"/>
            <a:ext cx="4992414" cy="2862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01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82A"/>
                </a:solidFill>
                <a:effectLst/>
                <a:latin typeface="Barlow" panose="00000500000000000000" pitchFamily="2" charset="0"/>
              </a:rPr>
              <a:t>Enable users to create new tasks with details like title, description, due date, and priority using forms.</a:t>
            </a:r>
            <a:endParaRPr lang="en-US" sz="2000" b="0" i="0" u="none" strike="noStrike" dirty="0">
              <a:solidFill>
                <a:srgbClr val="24282A"/>
              </a:solidFill>
              <a:effectLst/>
              <a:latin typeface="Arial" panose="020B0604020202020204" pitchFamily="34" charset="0"/>
            </a:endParaRPr>
          </a:p>
          <a:p>
            <a:pPr marL="8001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82A"/>
                </a:solidFill>
                <a:effectLst/>
                <a:latin typeface="Barlow" panose="00000500000000000000" pitchFamily="2" charset="0"/>
              </a:rPr>
              <a:t>Display a list of tasks in the dashboard in the form of cards.</a:t>
            </a:r>
          </a:p>
          <a:p>
            <a:pPr marL="8001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82A"/>
                </a:solidFill>
                <a:effectLst/>
                <a:latin typeface="Barlow" panose="00000500000000000000" pitchFamily="2" charset="0"/>
              </a:rPr>
              <a:t>Allow users to edit and update task details directly in the dashboard.</a:t>
            </a:r>
          </a:p>
          <a:p>
            <a:pPr marL="800100" indent="-342900" rtl="0" fontAlgn="base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82A"/>
                </a:solidFill>
                <a:effectLst/>
                <a:latin typeface="Barlow" panose="00000500000000000000" pitchFamily="2" charset="0"/>
              </a:rPr>
              <a:t>Provide the option to delete tasks accordingly.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24E77-B1F0-4F5D-9E95-A8899804C804}"/>
              </a:ext>
            </a:extLst>
          </p:cNvPr>
          <p:cNvSpPr txBox="1"/>
          <p:nvPr/>
        </p:nvSpPr>
        <p:spPr>
          <a:xfrm>
            <a:off x="6345621" y="2262853"/>
            <a:ext cx="6096000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2428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 Tasks as Completed</a:t>
            </a:r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503E30-17B5-43BB-BD0E-DC98F1B2B4E2}"/>
              </a:ext>
            </a:extLst>
          </p:cNvPr>
          <p:cNvSpPr txBox="1"/>
          <p:nvPr/>
        </p:nvSpPr>
        <p:spPr>
          <a:xfrm>
            <a:off x="6011918" y="2981441"/>
            <a:ext cx="4225159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01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82A"/>
                </a:solidFill>
                <a:effectLst/>
                <a:latin typeface="Barlow" panose="00000500000000000000" pitchFamily="2" charset="0"/>
                <a:cs typeface="Arial" panose="020B0604020202020204" pitchFamily="34" charset="0"/>
              </a:rPr>
              <a:t>Provide an option for users to mark tasks as completed with a button.</a:t>
            </a:r>
          </a:p>
          <a:p>
            <a:pPr marL="800100" indent="-342900" rtl="0" fontAlgn="base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82A"/>
                </a:solidFill>
                <a:effectLst/>
                <a:latin typeface="Barlow" panose="00000500000000000000" pitchFamily="2" charset="0"/>
                <a:cs typeface="Arial" panose="020B0604020202020204" pitchFamily="34" charset="0"/>
              </a:rPr>
              <a:t> Visually distinguish between completed and pending tasks using CSS styles.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856432" cy="979014"/>
          </a:xfrm>
          <a:prstGeom prst="rect">
            <a:avLst/>
          </a:prstGeom>
        </p:spPr>
        <p:txBody>
          <a:bodyPr/>
          <a:lstStyle>
            <a:lvl1pPr algn="l">
              <a:defRPr sz="4600"/>
            </a:lvl1pPr>
          </a:lstStyle>
          <a:p>
            <a:r>
              <a:rPr lang="en-US" dirty="0"/>
              <a:t>Phase – 1 Deliverables Contd.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22D29A6-D2B6-493F-9B63-C3C3FA04F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804" y="1710559"/>
            <a:ext cx="7908409" cy="415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8B488-6426-42B6-9C1E-1983B791D132}"/>
              </a:ext>
            </a:extLst>
          </p:cNvPr>
          <p:cNvSpPr txBox="1"/>
          <p:nvPr/>
        </p:nvSpPr>
        <p:spPr>
          <a:xfrm>
            <a:off x="0" y="3096086"/>
            <a:ext cx="2837793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>
                <a:solidFill>
                  <a:srgbClr val="24282A"/>
                </a:solidFill>
                <a:effectLst/>
                <a:highlight>
                  <a:srgbClr val="FFFF00"/>
                </a:highlight>
                <a:latin typeface="Barlow" panose="00000500000000000000" pitchFamily="2" charset="0"/>
              </a:rPr>
              <a:t>Form to create tasks</a:t>
            </a:r>
            <a:endParaRPr lang="en-US" b="0">
              <a:effectLst/>
              <a:highlight>
                <a:srgbClr val="FFFF00"/>
              </a:highlight>
            </a:endParaRPr>
          </a:p>
          <a:p>
            <a:br>
              <a:rPr lang="en-US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D9E44-B3C2-4733-A949-5277A09FF133}"/>
              </a:ext>
            </a:extLst>
          </p:cNvPr>
          <p:cNvSpPr txBox="1"/>
          <p:nvPr/>
        </p:nvSpPr>
        <p:spPr>
          <a:xfrm>
            <a:off x="202323" y="4662145"/>
            <a:ext cx="2257097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24282A"/>
                </a:solidFill>
                <a:effectLst/>
                <a:highlight>
                  <a:srgbClr val="FFFF00"/>
                </a:highlight>
                <a:latin typeface="Barlow" panose="00000500000000000000" pitchFamily="2" charset="0"/>
              </a:rPr>
              <a:t>Task Card with Edit and Delete Buttons</a:t>
            </a:r>
            <a:endParaRPr lang="en-US" b="0" dirty="0">
              <a:effectLst/>
              <a:highlight>
                <a:srgbClr val="FFFF00"/>
              </a:highlight>
            </a:endParaRPr>
          </a:p>
          <a:p>
            <a:br>
              <a:rPr lang="en-US" dirty="0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09D8B8-6601-49BD-912A-3CF512F597C3}"/>
              </a:ext>
            </a:extLst>
          </p:cNvPr>
          <p:cNvSpPr txBox="1"/>
          <p:nvPr/>
        </p:nvSpPr>
        <p:spPr>
          <a:xfrm>
            <a:off x="8387255" y="4662145"/>
            <a:ext cx="2593428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24282A"/>
                </a:solidFill>
                <a:effectLst/>
                <a:highlight>
                  <a:srgbClr val="FFFF00"/>
                </a:highlight>
                <a:latin typeface="Barlow" panose="00000500000000000000" pitchFamily="2" charset="0"/>
              </a:rPr>
              <a:t>Task Card with visual distinction showing it’s completed</a:t>
            </a:r>
            <a:endParaRPr lang="en-US" b="0" dirty="0">
              <a:effectLst/>
              <a:highlight>
                <a:srgbClr val="FFFF00"/>
              </a:highlight>
            </a:endParaRPr>
          </a:p>
          <a:p>
            <a:br>
              <a:rPr lang="en-US" dirty="0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7841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856432" cy="979014"/>
          </a:xfrm>
          <a:prstGeom prst="rect">
            <a:avLst/>
          </a:prstGeom>
        </p:spPr>
        <p:txBody>
          <a:bodyPr/>
          <a:lstStyle>
            <a:lvl1pPr algn="l">
              <a:defRPr sz="4600"/>
            </a:lvl1pPr>
          </a:lstStyle>
          <a:p>
            <a:r>
              <a:rPr lang="en-US" dirty="0"/>
              <a:t>Phase – 2 Deliverables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D6FFE-3A5C-49B0-BF56-E3859DE0DAEC}"/>
              </a:ext>
            </a:extLst>
          </p:cNvPr>
          <p:cNvSpPr txBox="1"/>
          <p:nvPr/>
        </p:nvSpPr>
        <p:spPr>
          <a:xfrm>
            <a:off x="1061545" y="2023502"/>
            <a:ext cx="6096000" cy="1264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500"/>
              </a:spcAft>
            </a:pPr>
            <a:r>
              <a:rPr lang="en-US" sz="2400" b="1" i="0" u="none" strike="noStrike">
                <a:solidFill>
                  <a:srgbClr val="2428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Search Tasks</a:t>
            </a:r>
            <a:endParaRPr lang="en-US" sz="2400" b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E3F8C6-2A1F-4EA8-8121-B7122F5A656A}"/>
              </a:ext>
            </a:extLst>
          </p:cNvPr>
          <p:cNvSpPr txBox="1"/>
          <p:nvPr/>
        </p:nvSpPr>
        <p:spPr>
          <a:xfrm>
            <a:off x="838200" y="2446665"/>
            <a:ext cx="4382814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01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191919"/>
                </a:solidFill>
                <a:effectLst/>
                <a:latin typeface="Barlow" panose="00000500000000000000" pitchFamily="2" charset="0"/>
              </a:rPr>
              <a:t>Implement search functionality to allow users to quickly find tasks based on keywords.</a:t>
            </a:r>
          </a:p>
          <a:p>
            <a:pPr marL="800100" indent="-342900" rtl="0" fontAlgn="base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191919"/>
                </a:solidFill>
                <a:effectLst/>
                <a:latin typeface="Barlow" panose="00000500000000000000" pitchFamily="2" charset="0"/>
              </a:rPr>
              <a:t>Use JavaScript to filter and display the tasks that match the search criteria.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2A472A-C153-4580-8F59-AA5A108F2412}"/>
              </a:ext>
            </a:extLst>
          </p:cNvPr>
          <p:cNvSpPr txBox="1"/>
          <p:nvPr/>
        </p:nvSpPr>
        <p:spPr>
          <a:xfrm>
            <a:off x="1061545" y="4902495"/>
            <a:ext cx="4929352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2428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Sort Tasks</a:t>
            </a:r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285750" rtl="0" fontAlgn="base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82A"/>
                </a:solidFill>
                <a:effectLst/>
                <a:latin typeface="Barlow" panose="00000500000000000000" pitchFamily="2" charset="0"/>
              </a:rPr>
              <a:t>Enable users to sort pending tasks based on the due date &amp; priority.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6B202-FD2A-4D21-BF64-20DB6BBECAAA}"/>
              </a:ext>
            </a:extLst>
          </p:cNvPr>
          <p:cNvSpPr txBox="1"/>
          <p:nvPr/>
        </p:nvSpPr>
        <p:spPr>
          <a:xfrm>
            <a:off x="6390289" y="2457062"/>
            <a:ext cx="4740166" cy="29854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2428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Basic Dashboard with Task Statistics</a:t>
            </a:r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191919"/>
                </a:solidFill>
                <a:effectLst/>
                <a:latin typeface="Barlow" panose="00000500000000000000" pitchFamily="2" charset="0"/>
              </a:rPr>
              <a:t>Display a simple dashboard showing statistics such as the total number of tasks, completed tasks, and pending tasks.</a:t>
            </a: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191919"/>
                </a:solidFill>
                <a:effectLst/>
                <a:latin typeface="Barlow" panose="00000500000000000000" pitchFamily="2" charset="0"/>
              </a:rPr>
              <a:t>Update the statistics dynamically as tasks are added, edited, or deleted.</a:t>
            </a:r>
          </a:p>
        </p:txBody>
      </p:sp>
    </p:spTree>
    <p:extLst>
      <p:ext uri="{BB962C8B-B14F-4D97-AF65-F5344CB8AC3E}">
        <p14:creationId xmlns:p14="http://schemas.microsoft.com/office/powerpoint/2010/main" val="318701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856432" cy="979014"/>
          </a:xfrm>
          <a:prstGeom prst="rect">
            <a:avLst/>
          </a:prstGeom>
        </p:spPr>
        <p:txBody>
          <a:bodyPr/>
          <a:lstStyle>
            <a:lvl1pPr algn="l">
              <a:defRPr sz="4600"/>
            </a:lvl1pPr>
          </a:lstStyle>
          <a:p>
            <a:r>
              <a:rPr lang="en-US" dirty="0"/>
              <a:t>Phase – 2 Deliverables Contd.</a:t>
            </a: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DBBE85-1CDF-4A0A-A4C3-8AFD51DA3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0"/>
          <a:stretch/>
        </p:blipFill>
        <p:spPr bwMode="auto">
          <a:xfrm>
            <a:off x="567558" y="1684282"/>
            <a:ext cx="5422195" cy="34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E08E0ED-18F0-4D49-B804-FD58418A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625" y="2785033"/>
            <a:ext cx="6321616" cy="331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558009-9A55-43E7-A6D1-F9E10BB4B05B}"/>
              </a:ext>
            </a:extLst>
          </p:cNvPr>
          <p:cNvSpPr txBox="1"/>
          <p:nvPr/>
        </p:nvSpPr>
        <p:spPr>
          <a:xfrm>
            <a:off x="13316" y="4094568"/>
            <a:ext cx="2049517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>
                <a:solidFill>
                  <a:srgbClr val="24282A"/>
                </a:solidFill>
                <a:effectLst/>
                <a:highlight>
                  <a:srgbClr val="FFFF00"/>
                </a:highlight>
                <a:latin typeface="Barlow" panose="00000500000000000000" pitchFamily="2" charset="0"/>
              </a:rPr>
              <a:t>Search feature</a:t>
            </a:r>
            <a:endParaRPr lang="en-US" b="0">
              <a:effectLst/>
              <a:highlight>
                <a:srgbClr val="FFFF00"/>
              </a:highlight>
            </a:endParaRPr>
          </a:p>
          <a:p>
            <a:br>
              <a:rPr lang="en-US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794355-0D17-4C64-819B-1A5468CF2BCB}"/>
              </a:ext>
            </a:extLst>
          </p:cNvPr>
          <p:cNvSpPr txBox="1"/>
          <p:nvPr/>
        </p:nvSpPr>
        <p:spPr>
          <a:xfrm>
            <a:off x="3457904" y="4444457"/>
            <a:ext cx="2438400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>
                <a:solidFill>
                  <a:srgbClr val="24282A"/>
                </a:solidFill>
                <a:effectLst/>
                <a:highlight>
                  <a:srgbClr val="FFFF00"/>
                </a:highlight>
                <a:latin typeface="Barlow" panose="00000500000000000000" pitchFamily="2" charset="0"/>
              </a:rPr>
              <a:t>Task Statistics Dashboard</a:t>
            </a:r>
            <a:endParaRPr lang="en-US" b="0">
              <a:effectLst/>
              <a:highlight>
                <a:srgbClr val="FFFF00"/>
              </a:highlight>
            </a:endParaRPr>
          </a:p>
          <a:p>
            <a:br>
              <a:rPr lang="en-US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DAF3B-CA12-4B74-8963-555B5E4327E8}"/>
              </a:ext>
            </a:extLst>
          </p:cNvPr>
          <p:cNvSpPr txBox="1"/>
          <p:nvPr/>
        </p:nvSpPr>
        <p:spPr>
          <a:xfrm>
            <a:off x="6634833" y="5829566"/>
            <a:ext cx="2049517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24282A"/>
                </a:solidFill>
                <a:effectLst/>
                <a:highlight>
                  <a:srgbClr val="FFFF00"/>
                </a:highlight>
                <a:latin typeface="Barlow" panose="00000500000000000000" pitchFamily="2" charset="0"/>
              </a:rPr>
              <a:t>Sorting Feature</a:t>
            </a:r>
            <a:endParaRPr lang="en-US" b="0" dirty="0">
              <a:effectLst/>
              <a:highlight>
                <a:srgbClr val="FFFF00"/>
              </a:highlight>
            </a:endParaRPr>
          </a:p>
          <a:p>
            <a:br>
              <a:rPr lang="en-US" dirty="0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1970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803936" y="1600200"/>
            <a:ext cx="10519384" cy="466344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defTabSz="841247">
              <a:spcBef>
                <a:spcPts val="900"/>
              </a:spcBef>
              <a:buNone/>
              <a:defRPr sz="2576"/>
            </a:pPr>
            <a:endParaRPr lang="en-US" sz="2300" dirty="0"/>
          </a:p>
          <a:p>
            <a:pPr marL="258277" indent="-258277" defTabSz="841247">
              <a:spcBef>
                <a:spcPts val="900"/>
              </a:spcBef>
              <a:buFontTx/>
              <a:defRPr sz="2576"/>
            </a:pPr>
            <a:r>
              <a:rPr lang="en-US" sz="2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Difficulty in aligning the design with the mock-up, especially ensuring the responsiveness of the form and task cards.</a:t>
            </a:r>
          </a:p>
          <a:p>
            <a:pPr marL="753577" lvl="1" indent="-258277" defTabSz="841247">
              <a:spcBef>
                <a:spcPts val="900"/>
              </a:spcBef>
              <a:buFontTx/>
              <a:defRPr sz="2576"/>
            </a:pPr>
            <a:r>
              <a:rPr lang="en-US" sz="2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Utilized the Bootstrap Grid System (row, col-md-*) to create a flexible and responsive layout. </a:t>
            </a:r>
            <a:endPara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8277" indent="-258277" defTabSz="841247">
              <a:spcBef>
                <a:spcPts val="900"/>
              </a:spcBef>
              <a:buFontTx/>
              <a:defRPr sz="2576"/>
            </a:pPr>
            <a:r>
              <a:rPr lang="en-US" sz="2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When editing a task for the second time, filling the form with updated task information rather than it being filled with the original contents.</a:t>
            </a:r>
          </a:p>
          <a:p>
            <a:pPr marL="753577" lvl="1" indent="-258277" defTabSz="841247">
              <a:spcBef>
                <a:spcPts val="900"/>
              </a:spcBef>
              <a:buFontTx/>
              <a:defRPr sz="2576"/>
            </a:pPr>
            <a:r>
              <a:rPr lang="en-US" sz="2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 two variables, one holding the original content and another holding the updated content. Update the original content with the updated content each time a task is edited.</a:t>
            </a:r>
            <a:endPara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8277" indent="-258277" defTabSz="841247">
              <a:spcBef>
                <a:spcPts val="900"/>
              </a:spcBef>
              <a:buFontTx/>
              <a:defRPr sz="2576"/>
            </a:pPr>
            <a:r>
              <a:rPr lang="en-US" sz="2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Managing dynamic additions and deletions of tasks while maintaining a consistent UI.</a:t>
            </a:r>
          </a:p>
          <a:p>
            <a:pPr marL="753577" lvl="1" indent="-258277" defTabSz="841247">
              <a:spcBef>
                <a:spcPts val="900"/>
              </a:spcBef>
              <a:buFontTx/>
              <a:defRPr sz="2576"/>
            </a:pPr>
            <a:r>
              <a:rPr lang="en-US" sz="2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Implemented JavaScript functions to dynamically create and remove task cards. Used Bootstrap classes for consistent styling and ensured tasks were removed cleanly from the DOM.</a:t>
            </a:r>
            <a:endParaRPr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" name="Title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856432" cy="979014"/>
          </a:xfrm>
          <a:prstGeom prst="rect">
            <a:avLst/>
          </a:prstGeom>
        </p:spPr>
        <p:txBody>
          <a:bodyPr/>
          <a:lstStyle>
            <a:lvl1pPr algn="l">
              <a:defRPr sz="4600"/>
            </a:lvl1pPr>
          </a:lstStyle>
          <a:p>
            <a:r>
              <a:rPr lang="en-US" dirty="0"/>
              <a:t>Challenges &amp; Solutions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3366"/>
      </a:dk1>
      <a:lt1>
        <a:srgbClr val="FFFFFF"/>
      </a:lt1>
      <a:dk2>
        <a:srgbClr val="A7A7A7"/>
      </a:dk2>
      <a:lt2>
        <a:srgbClr val="535353"/>
      </a:lt2>
      <a:accent1>
        <a:srgbClr val="F47722"/>
      </a:accent1>
      <a:accent2>
        <a:srgbClr val="FBB040"/>
      </a:accent2>
      <a:accent3>
        <a:srgbClr val="0066B3"/>
      </a:accent3>
      <a:accent4>
        <a:srgbClr val="009DDC"/>
      </a:accent4>
      <a:accent5>
        <a:srgbClr val="00ACA5"/>
      </a:accent5>
      <a:accent6>
        <a:srgbClr val="FFD200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366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366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Introduction-to-HTML" id="{929EB243-984A-1543-95D6-F46E73342F50}" vid="{F3EE05B3-44CA-4D44-A6E1-E7C0D2728001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3366"/>
      </a:dk1>
      <a:lt1>
        <a:srgbClr val="666666"/>
      </a:lt1>
      <a:dk2>
        <a:srgbClr val="A7A7A7"/>
      </a:dk2>
      <a:lt2>
        <a:srgbClr val="535353"/>
      </a:lt2>
      <a:accent1>
        <a:srgbClr val="F47722"/>
      </a:accent1>
      <a:accent2>
        <a:srgbClr val="FBB040"/>
      </a:accent2>
      <a:accent3>
        <a:srgbClr val="0066B3"/>
      </a:accent3>
      <a:accent4>
        <a:srgbClr val="009DDC"/>
      </a:accent4>
      <a:accent5>
        <a:srgbClr val="00ACA5"/>
      </a:accent5>
      <a:accent6>
        <a:srgbClr val="FFD200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366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366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</TotalTime>
  <Words>773</Words>
  <Application>Microsoft Office PowerPoint</Application>
  <PresentationFormat>Widescreen</PresentationFormat>
  <Paragraphs>88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Task Management Application</vt:lpstr>
      <vt:lpstr>Agenda</vt:lpstr>
      <vt:lpstr>Problem Statement &amp; Idea</vt:lpstr>
      <vt:lpstr>Project Components</vt:lpstr>
      <vt:lpstr>Phase – 1 Deliverables</vt:lpstr>
      <vt:lpstr>Phase – 1 Deliverables Contd.</vt:lpstr>
      <vt:lpstr>Phase – 2 Deliverables</vt:lpstr>
      <vt:lpstr>Phase – 2 Deliverables Contd.</vt:lpstr>
      <vt:lpstr>Challenges &amp; Solutions</vt:lpstr>
      <vt:lpstr>Challenges &amp; Solutions Contd.</vt:lpstr>
      <vt:lpstr>Project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Management Application</dc:title>
  <dc:creator>Veera Surya Bhaskar Gali</dc:creator>
  <cp:lastModifiedBy>Maya Harvey</cp:lastModifiedBy>
  <cp:revision>9</cp:revision>
  <dcterms:created xsi:type="dcterms:W3CDTF">2024-07-29T00:41:02Z</dcterms:created>
  <dcterms:modified xsi:type="dcterms:W3CDTF">2024-12-09T03:13:29Z</dcterms:modified>
</cp:coreProperties>
</file>